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2" r:id="rId16"/>
    <p:sldId id="274" r:id="rId17"/>
    <p:sldId id="273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9853-3786-4A86-A794-367046DCEC3A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6D3A-6DDB-49CB-8C64-029D7C8CD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9853-3786-4A86-A794-367046DCEC3A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6D3A-6DDB-49CB-8C64-029D7C8CD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9853-3786-4A86-A794-367046DCEC3A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6D3A-6DDB-49CB-8C64-029D7C8CD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9853-3786-4A86-A794-367046DCEC3A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6D3A-6DDB-49CB-8C64-029D7C8CD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9853-3786-4A86-A794-367046DCEC3A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6D3A-6DDB-49CB-8C64-029D7C8CD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9853-3786-4A86-A794-367046DCEC3A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6D3A-6DDB-49CB-8C64-029D7C8CD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9853-3786-4A86-A794-367046DCEC3A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6D3A-6DDB-49CB-8C64-029D7C8CD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9853-3786-4A86-A794-367046DCEC3A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6D3A-6DDB-49CB-8C64-029D7C8CD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9853-3786-4A86-A794-367046DCEC3A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6D3A-6DDB-49CB-8C64-029D7C8CD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9853-3786-4A86-A794-367046DCEC3A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6D3A-6DDB-49CB-8C64-029D7C8CD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9853-3786-4A86-A794-367046DCEC3A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6D3A-6DDB-49CB-8C64-029D7C8CD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39853-3786-4A86-A794-367046DCEC3A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E6D3A-6DDB-49CB-8C64-029D7C8CD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file:///D:\&#1059;&#1063;&#1045;&#1041;&#1053;&#1048;&#1050;&#1048;%20&#1044;&#1051;&#1071;%20&#1057;&#1057;\OUTCOMES%20Heinle\4%20Outcomes%20Upper-intermediate\Outcomes%20Upper-intermediate%20CD1\09%20&#1044;&#1086;&#1088;&#1086;&#1078;&#1082;&#1072;%209.mp3" TargetMode="External"/><Relationship Id="rId3" Type="http://schemas.openxmlformats.org/officeDocument/2006/relationships/audio" Target="file:///D:\&#1059;&#1063;&#1045;&#1041;&#1053;&#1048;&#1050;&#1048;%20&#1044;&#1051;&#1071;%20&#1057;&#1057;\OUTCOMES%20Heinle\4%20Outcomes%20Upper-intermediate\Outcomes%20Upper-intermediate%20CD1\04%20&#1044;&#1086;&#1088;&#1086;&#1078;&#1082;&#1072;%204.mp3" TargetMode="External"/><Relationship Id="rId7" Type="http://schemas.openxmlformats.org/officeDocument/2006/relationships/audio" Target="file:///D:\&#1059;&#1063;&#1045;&#1041;&#1053;&#1048;&#1050;&#1048;%20&#1044;&#1051;&#1071;%20&#1057;&#1057;\OUTCOMES%20Heinle\4%20Outcomes%20Upper-intermediate\Outcomes%20Upper-intermediate%20CD1\08%20&#1044;&#1086;&#1088;&#1086;&#1078;&#1082;&#1072;%208.mp3" TargetMode="External"/><Relationship Id="rId2" Type="http://schemas.openxmlformats.org/officeDocument/2006/relationships/audio" Target="file:///D:\&#1059;&#1063;&#1045;&#1041;&#1053;&#1048;&#1050;&#1048;%20&#1044;&#1051;&#1071;%20&#1057;&#1057;\OUTCOMES%20Heinle\4%20Outcomes%20Upper-intermediate\Outcomes%20Upper-intermediate%20CD1\03%20&#1044;&#1086;&#1088;&#1086;&#1078;&#1082;&#1072;%203.mp3" TargetMode="External"/><Relationship Id="rId1" Type="http://schemas.openxmlformats.org/officeDocument/2006/relationships/audio" Target="file:///D:\&#1059;&#1063;&#1045;&#1041;&#1053;&#1048;&#1050;&#1048;%20&#1044;&#1051;&#1071;%20&#1057;&#1057;\OUTCOMES%20Heinle\4%20Outcomes%20Upper-intermediate\Outcomes%20Upper-intermediate%20CD1\02%20&#1044;&#1086;&#1088;&#1086;&#1078;&#1082;&#1072;%202.mp3" TargetMode="External"/><Relationship Id="rId6" Type="http://schemas.openxmlformats.org/officeDocument/2006/relationships/audio" Target="file:///D:\&#1059;&#1063;&#1045;&#1041;&#1053;&#1048;&#1050;&#1048;%20&#1044;&#1051;&#1071;%20&#1057;&#1057;\OUTCOMES%20Heinle\4%20Outcomes%20Upper-intermediate\Outcomes%20Upper-intermediate%20CD1\07%20&#1044;&#1086;&#1088;&#1086;&#1078;&#1082;&#1072;%207.mp3" TargetMode="External"/><Relationship Id="rId11" Type="http://schemas.openxmlformats.org/officeDocument/2006/relationships/image" Target="../media/image3.png"/><Relationship Id="rId5" Type="http://schemas.openxmlformats.org/officeDocument/2006/relationships/audio" Target="file:///D:\&#1059;&#1063;&#1045;&#1041;&#1053;&#1048;&#1050;&#1048;%20&#1044;&#1051;&#1071;%20&#1057;&#1057;\OUTCOMES%20Heinle\4%20Outcomes%20Upper-intermediate\Outcomes%20Upper-intermediate%20CD1\06%20&#1044;&#1086;&#1088;&#1086;&#1078;&#1082;&#1072;%206.mp3" TargetMode="External"/><Relationship Id="rId10" Type="http://schemas.openxmlformats.org/officeDocument/2006/relationships/image" Target="../media/image2.png"/><Relationship Id="rId4" Type="http://schemas.openxmlformats.org/officeDocument/2006/relationships/audio" Target="file:///D:\&#1059;&#1063;&#1045;&#1041;&#1053;&#1048;&#1050;&#1048;%20&#1044;&#1051;&#1071;%20&#1057;&#1057;\OUTCOMES%20Heinle\4%20Outcomes%20Upper-intermediate\Outcomes%20Upper-intermediate%20CD1\05%20&#1044;&#1086;&#1088;&#1086;&#1078;&#1082;&#1072;%205.mp3" TargetMode="External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9;&#1063;&#1045;&#1041;&#1053;&#1048;&#1050;&#1048;%20&#1044;&#1051;&#1071;%20&#1057;&#1057;\OUTCOMES%20Heinle\4%20Outcomes%20Upper-intermediate\Outcomes%20Upper-intermediate%20CD1\10%20&#1044;&#1086;&#1088;&#1086;&#1078;&#1082;&#1072;%2010.mp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ENTERTAINMENT</a:t>
            </a:r>
            <a:endParaRPr lang="ru-RU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You are going to hear the answers eight people gave to different questions that use the structure </a:t>
            </a:r>
            <a:r>
              <a:rPr lang="en-US" sz="2400" i="1" dirty="0" smtClean="0"/>
              <a:t>Do you … much?</a:t>
            </a:r>
            <a:endParaRPr lang="ru-RU" sz="2400" i="1" dirty="0"/>
          </a:p>
        </p:txBody>
      </p:sp>
      <p:pic>
        <p:nvPicPr>
          <p:cNvPr id="4" name="02 Дорожка 2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1043608" y="2132856"/>
            <a:ext cx="304800" cy="304800"/>
          </a:xfrm>
          <a:prstGeom prst="rect">
            <a:avLst/>
          </a:prstGeom>
        </p:spPr>
      </p:pic>
      <p:pic>
        <p:nvPicPr>
          <p:cNvPr id="5" name="03 Дорожка 3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1043608" y="2564904"/>
            <a:ext cx="304800" cy="304800"/>
          </a:xfrm>
          <a:prstGeom prst="rect">
            <a:avLst/>
          </a:prstGeom>
        </p:spPr>
      </p:pic>
      <p:pic>
        <p:nvPicPr>
          <p:cNvPr id="6" name="04 Дорожка 4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1043608" y="2996952"/>
            <a:ext cx="304800" cy="304800"/>
          </a:xfrm>
          <a:prstGeom prst="rect">
            <a:avLst/>
          </a:prstGeom>
        </p:spPr>
      </p:pic>
      <p:pic>
        <p:nvPicPr>
          <p:cNvPr id="7" name="05 Дорожка 5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 cstate="print"/>
          <a:stretch>
            <a:fillRect/>
          </a:stretch>
        </p:blipFill>
        <p:spPr>
          <a:xfrm>
            <a:off x="1043608" y="3356992"/>
            <a:ext cx="304800" cy="304800"/>
          </a:xfrm>
          <a:prstGeom prst="rect">
            <a:avLst/>
          </a:prstGeom>
        </p:spPr>
      </p:pic>
      <p:pic>
        <p:nvPicPr>
          <p:cNvPr id="8" name="06 Дорожка 6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1" cstate="print"/>
          <a:stretch>
            <a:fillRect/>
          </a:stretch>
        </p:blipFill>
        <p:spPr>
          <a:xfrm>
            <a:off x="1043608" y="3717032"/>
            <a:ext cx="304800" cy="304800"/>
          </a:xfrm>
          <a:prstGeom prst="rect">
            <a:avLst/>
          </a:prstGeom>
        </p:spPr>
      </p:pic>
      <p:pic>
        <p:nvPicPr>
          <p:cNvPr id="9" name="07 Дорожка 7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1" cstate="print"/>
          <a:stretch>
            <a:fillRect/>
          </a:stretch>
        </p:blipFill>
        <p:spPr>
          <a:xfrm>
            <a:off x="1043608" y="4149080"/>
            <a:ext cx="304800" cy="304800"/>
          </a:xfrm>
          <a:prstGeom prst="rect">
            <a:avLst/>
          </a:prstGeom>
        </p:spPr>
      </p:pic>
      <p:pic>
        <p:nvPicPr>
          <p:cNvPr id="10" name="08 Дорожка 8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1" cstate="print"/>
          <a:stretch>
            <a:fillRect/>
          </a:stretch>
        </p:blipFill>
        <p:spPr>
          <a:xfrm>
            <a:off x="1043608" y="4509120"/>
            <a:ext cx="304800" cy="304800"/>
          </a:xfrm>
          <a:prstGeom prst="rect">
            <a:avLst/>
          </a:prstGeom>
        </p:spPr>
      </p:pic>
      <p:pic>
        <p:nvPicPr>
          <p:cNvPr id="11" name="09 Дорожка 9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1" cstate="print"/>
          <a:stretch>
            <a:fillRect/>
          </a:stretch>
        </p:blipFill>
        <p:spPr>
          <a:xfrm>
            <a:off x="1043608" y="48691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6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4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97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7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37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77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92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200" dirty="0" smtClean="0"/>
              <a:t>Listen to the following extracts and complete 1-8 with the expressions and structures that show habits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276872"/>
            <a:ext cx="7264896" cy="3816424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I don’t ………… during the week, though. 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Yeah ………….! I take my mp3 player with me everywhere.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Not as much ………………, because I really love it.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Yeah………….. to be honest. I guess I might in the summer.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I don’t pay much attention to it most of the time …………. a big game, if there’s one on.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Yeah, I guess so. I usually play football on a Wednesday and I go running ………….. 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No, ……………. tend to wait for films to come out on cable.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/>
              <a:t>Not as much as I ……………… . I was addicted to The Sims for a while, until my parents banned me. I ………………… sometimes play for 5 hours a day!</a:t>
            </a:r>
          </a:p>
        </p:txBody>
      </p:sp>
      <p:pic>
        <p:nvPicPr>
          <p:cNvPr id="4" name="10 Дорожка 1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56176" y="148478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88840"/>
            <a:ext cx="5976664" cy="249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7920880" cy="37219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61926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1" y="2028824"/>
            <a:ext cx="7128792" cy="363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7128792" cy="105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16832"/>
            <a:ext cx="7704856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052736"/>
            <a:ext cx="554461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52525"/>
            <a:ext cx="3528392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908720"/>
            <a:ext cx="486003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you might ask about films, music, and books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kind of films are you into? Anything in particular?</a:t>
            </a:r>
          </a:p>
          <a:p>
            <a:r>
              <a:rPr lang="en-US" dirty="0" smtClean="0"/>
              <a:t>Have you seen any films recently?</a:t>
            </a:r>
          </a:p>
          <a:p>
            <a:r>
              <a:rPr lang="en-US" dirty="0" smtClean="0"/>
              <a:t>What do you think of them?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850" y="1772816"/>
            <a:ext cx="4686300" cy="315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Conversation Practice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Work in pair.  With a partner, have conversation starting Do you read/listen to music/watch TV/go to the cinema much? Ask further questions like those you heard in Listening.  Use as much of the language from the today’s lesson.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In this unit you learn how to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escribe films, music and books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politely disagree with opinion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escribe pictures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/>
          <a:lstStyle/>
          <a:p>
            <a:r>
              <a:rPr lang="en-US" dirty="0" smtClean="0"/>
              <a:t>Homework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082008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SB: Reading section, page 13 </a:t>
            </a:r>
            <a:r>
              <a:rPr lang="en-US" sz="2000" i="1" dirty="0" smtClean="0"/>
              <a:t>Heard it all before.  </a:t>
            </a:r>
          </a:p>
          <a:p>
            <a:pPr algn="l"/>
            <a:r>
              <a:rPr lang="en-US" sz="2000" dirty="0" smtClean="0"/>
              <a:t>SB: page 156 file 1, page 161 file 16, page 159 file 12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WB: page 4 Vocabulary section A (2pts)</a:t>
            </a:r>
          </a:p>
          <a:p>
            <a:pPr algn="l"/>
            <a:r>
              <a:rPr lang="en-US" sz="2000" dirty="0" smtClean="0"/>
              <a:t>WB: Developing Conversation  (2pts)</a:t>
            </a:r>
          </a:p>
          <a:p>
            <a:pPr algn="l"/>
            <a:r>
              <a:rPr lang="en-US" sz="2000" dirty="0" smtClean="0"/>
              <a:t>WB: page 4 Grammar B (2 pts)</a:t>
            </a:r>
          </a:p>
          <a:p>
            <a:pPr algn="l"/>
            <a:r>
              <a:rPr lang="en-US" sz="2000" dirty="0" smtClean="0"/>
              <a:t>WB: read Language Note: strong and weak form. 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Vocabulary</a:t>
            </a:r>
            <a:endParaRPr lang="ru-RU" sz="20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2123728" y="4725144"/>
            <a:ext cx="36004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923928" y="4653136"/>
            <a:ext cx="36004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987824" y="4725144"/>
            <a:ext cx="36004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GRAMMAR</a:t>
            </a:r>
            <a:r>
              <a:rPr lang="en-US" dirty="0" smtClean="0"/>
              <a:t> Habit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212976"/>
            <a:ext cx="6400800" cy="280831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Do you </a:t>
            </a:r>
            <a:r>
              <a:rPr lang="en-US" i="1" dirty="0" smtClean="0">
                <a:solidFill>
                  <a:schemeClr val="tx1"/>
                </a:solidFill>
              </a:rPr>
              <a:t>play video games </a:t>
            </a:r>
            <a:r>
              <a:rPr lang="en-US" b="1" dirty="0" smtClean="0">
                <a:solidFill>
                  <a:schemeClr val="tx1"/>
                </a:solidFill>
              </a:rPr>
              <a:t>much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Do you </a:t>
            </a:r>
            <a:r>
              <a:rPr lang="en-US" i="1" dirty="0" smtClean="0">
                <a:solidFill>
                  <a:schemeClr val="tx1"/>
                </a:solidFill>
              </a:rPr>
              <a:t>go out </a:t>
            </a:r>
            <a:r>
              <a:rPr lang="en-US" b="1" dirty="0" smtClean="0">
                <a:solidFill>
                  <a:schemeClr val="tx1"/>
                </a:solidFill>
              </a:rPr>
              <a:t>much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Do you </a:t>
            </a:r>
            <a:r>
              <a:rPr lang="en-US" i="1" dirty="0" smtClean="0">
                <a:solidFill>
                  <a:schemeClr val="tx1"/>
                </a:solidFill>
              </a:rPr>
              <a:t>listen to music </a:t>
            </a:r>
            <a:r>
              <a:rPr lang="en-US" b="1" dirty="0" smtClean="0">
                <a:solidFill>
                  <a:schemeClr val="tx1"/>
                </a:solidFill>
              </a:rPr>
              <a:t>much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1720" y="1556792"/>
            <a:ext cx="511256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Do you … much?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67594"/>
          </a:xfrm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TALKING ABOUT HABITS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93799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To talk about present habits: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Present Simple </a:t>
            </a:r>
          </a:p>
          <a:p>
            <a:r>
              <a:rPr lang="en-US" sz="2400" dirty="0" smtClean="0"/>
              <a:t>I hardly ever </a:t>
            </a:r>
            <a:r>
              <a:rPr lang="en-US" sz="2400" i="1" dirty="0" smtClean="0"/>
              <a:t>go out </a:t>
            </a:r>
            <a:r>
              <a:rPr lang="en-US" sz="2400" dirty="0" smtClean="0"/>
              <a:t>these days.</a:t>
            </a:r>
          </a:p>
          <a:p>
            <a:r>
              <a:rPr lang="en-US" sz="2400" dirty="0" smtClean="0"/>
              <a:t>As a rule, I </a:t>
            </a:r>
            <a:r>
              <a:rPr lang="en-US" sz="2400" i="1" dirty="0" smtClean="0"/>
              <a:t>don’t watch </a:t>
            </a:r>
            <a:r>
              <a:rPr lang="en-US" sz="2400" dirty="0" smtClean="0"/>
              <a:t>much TV.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chemeClr val="tx1"/>
                </a:solidFill>
              </a:rPr>
              <a:t>tend to </a:t>
            </a:r>
            <a:r>
              <a:rPr lang="en-US" sz="2400" dirty="0" smtClean="0"/>
              <a:t>+ verb</a:t>
            </a:r>
          </a:p>
          <a:p>
            <a:r>
              <a:rPr lang="en-US" sz="2400" dirty="0" smtClean="0"/>
              <a:t>I </a:t>
            </a:r>
            <a:r>
              <a:rPr lang="en-US" sz="2400" i="1" dirty="0" smtClean="0"/>
              <a:t>tend to stay </a:t>
            </a:r>
            <a:r>
              <a:rPr lang="en-US" sz="2400" dirty="0" smtClean="0"/>
              <a:t>in during the week.</a:t>
            </a:r>
          </a:p>
          <a:p>
            <a:r>
              <a:rPr lang="en-US" sz="2400" dirty="0" smtClean="0"/>
              <a:t>I </a:t>
            </a:r>
            <a:r>
              <a:rPr lang="en-US" sz="2400" i="1" dirty="0" smtClean="0"/>
              <a:t>don’t tend </a:t>
            </a:r>
            <a:r>
              <a:rPr lang="en-US" sz="2400" dirty="0" smtClean="0"/>
              <a:t>to read much (or) </a:t>
            </a:r>
            <a:r>
              <a:rPr lang="en-US" sz="2400" i="1" dirty="0" smtClean="0"/>
              <a:t>tend not to read </a:t>
            </a:r>
            <a:r>
              <a:rPr lang="en-US" sz="2400" dirty="0" smtClean="0"/>
              <a:t>much</a:t>
            </a:r>
          </a:p>
          <a:p>
            <a:pPr algn="l"/>
            <a:endParaRPr lang="en-US" sz="2000" dirty="0"/>
          </a:p>
          <a:p>
            <a:pPr algn="l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67594"/>
          </a:xfrm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TALKING ABOUT HABITS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937992"/>
          </a:xfrm>
        </p:spPr>
        <p:txBody>
          <a:bodyPr>
            <a:normAutofit/>
          </a:bodyPr>
          <a:lstStyle/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This structure is more emphatic that the present simple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will/won’t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000" dirty="0" smtClean="0"/>
          </a:p>
          <a:p>
            <a:r>
              <a:rPr lang="en-US" sz="2000" dirty="0" smtClean="0"/>
              <a:t>I’</a:t>
            </a:r>
            <a:r>
              <a:rPr lang="en-US" sz="2000" b="1" i="1" dirty="0" smtClean="0"/>
              <a:t>ll</a:t>
            </a:r>
            <a:r>
              <a:rPr lang="en-US" sz="2000" dirty="0" smtClean="0"/>
              <a:t> usually listen to music for a while before I go to bed. </a:t>
            </a:r>
          </a:p>
          <a:p>
            <a:r>
              <a:rPr lang="en-US" sz="2000" dirty="0" smtClean="0"/>
              <a:t>I </a:t>
            </a:r>
            <a:r>
              <a:rPr lang="en-US" sz="2000" b="1" i="1" dirty="0" smtClean="0"/>
              <a:t>won’t</a:t>
            </a:r>
            <a:r>
              <a:rPr lang="en-US" sz="2000" dirty="0" smtClean="0"/>
              <a:t> normally get up until 11 or 12 on a Sunday.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67594"/>
          </a:xfrm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TALKING ABOUT HABITS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937992"/>
          </a:xfrm>
        </p:spPr>
        <p:txBody>
          <a:bodyPr>
            <a:normAutofit/>
          </a:bodyPr>
          <a:lstStyle/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Present Continuous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The present continuous </a:t>
            </a:r>
            <a:r>
              <a:rPr lang="en-US" sz="2000" dirty="0" err="1" smtClean="0">
                <a:solidFill>
                  <a:schemeClr val="tx1"/>
                </a:solidFill>
              </a:rPr>
              <a:t>emphasises</a:t>
            </a:r>
            <a:r>
              <a:rPr lang="en-US" sz="2000" dirty="0" smtClean="0">
                <a:solidFill>
                  <a:schemeClr val="tx1"/>
                </a:solidFill>
              </a:rPr>
              <a:t> that something happens all the time and is often annoying</a:t>
            </a:r>
            <a:r>
              <a:rPr lang="en-US" sz="2000" dirty="0" smtClean="0"/>
              <a:t>. </a:t>
            </a:r>
          </a:p>
          <a:p>
            <a:endParaRPr lang="en-US" sz="2000" dirty="0" smtClean="0"/>
          </a:p>
          <a:p>
            <a:r>
              <a:rPr lang="en-US" sz="2000" dirty="0" smtClean="0"/>
              <a:t>He</a:t>
            </a:r>
            <a:r>
              <a:rPr lang="en-US" sz="2000" b="1" i="1" dirty="0" smtClean="0"/>
              <a:t>’s </a:t>
            </a:r>
            <a:r>
              <a:rPr lang="en-US" sz="2000" dirty="0" smtClean="0"/>
              <a:t>always </a:t>
            </a:r>
            <a:r>
              <a:rPr lang="en-US" sz="2000" b="1" i="1" dirty="0" smtClean="0"/>
              <a:t>watching</a:t>
            </a:r>
            <a:r>
              <a:rPr lang="en-US" sz="2000" dirty="0" smtClean="0"/>
              <a:t> TV! He hardly does anything else!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67594"/>
          </a:xfrm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TALKING ABOUT HABITS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937992"/>
          </a:xfrm>
        </p:spPr>
        <p:txBody>
          <a:bodyPr>
            <a:normAutofit/>
          </a:bodyPr>
          <a:lstStyle/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Past Simple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Use the past simple to talk about past habits.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 </a:t>
            </a:r>
            <a:r>
              <a:rPr lang="en-US" sz="2000" b="1" i="1" dirty="0" smtClean="0"/>
              <a:t>did </a:t>
            </a:r>
            <a:r>
              <a:rPr lang="en-US" sz="2000" dirty="0" smtClean="0"/>
              <a:t>it every day for ten years, but then I </a:t>
            </a:r>
            <a:r>
              <a:rPr lang="en-US" sz="2000" b="1" i="1" dirty="0" smtClean="0"/>
              <a:t>gave up</a:t>
            </a:r>
            <a:r>
              <a:rPr lang="en-US" sz="2000" dirty="0" smtClean="0"/>
              <a:t>. </a:t>
            </a:r>
          </a:p>
          <a:p>
            <a:endParaRPr lang="en-US" sz="2000" dirty="0"/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used to + verb</a:t>
            </a: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I </a:t>
            </a:r>
            <a:r>
              <a:rPr lang="en-US" sz="2000" b="1" i="1" dirty="0" smtClean="0">
                <a:solidFill>
                  <a:schemeClr val="bg1">
                    <a:lumMod val="65000"/>
                  </a:schemeClr>
                </a:solidFill>
              </a:rPr>
              <a:t>used to eat out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 lot, but I can’t afford to these days. 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I never </a:t>
            </a:r>
            <a:r>
              <a:rPr lang="en-US" sz="2000" b="1" i="1" dirty="0" smtClean="0">
                <a:solidFill>
                  <a:schemeClr val="bg1">
                    <a:lumMod val="65000"/>
                  </a:schemeClr>
                </a:solidFill>
              </a:rPr>
              <a:t>used to read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much when I was a kid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67594"/>
          </a:xfrm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TALKING ABOUT HABITS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937992"/>
          </a:xfrm>
        </p:spPr>
        <p:txBody>
          <a:bodyPr>
            <a:normAutofit/>
          </a:bodyPr>
          <a:lstStyle/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would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Would</a:t>
            </a:r>
            <a:r>
              <a:rPr lang="en-US" sz="2000" dirty="0" smtClean="0">
                <a:solidFill>
                  <a:schemeClr val="tx1"/>
                </a:solidFill>
              </a:rPr>
              <a:t> is often used to talk about past habits. We usually introduce the past habit with </a:t>
            </a:r>
            <a:r>
              <a:rPr lang="en-US" sz="2000" b="1" dirty="0" smtClean="0">
                <a:solidFill>
                  <a:schemeClr val="tx1"/>
                </a:solidFill>
              </a:rPr>
              <a:t>used to </a:t>
            </a:r>
            <a:r>
              <a:rPr lang="en-US" sz="2000" dirty="0" smtClean="0">
                <a:solidFill>
                  <a:schemeClr val="tx1"/>
                </a:solidFill>
              </a:rPr>
              <a:t>or the past simple and then add details with </a:t>
            </a:r>
            <a:r>
              <a:rPr lang="en-US" sz="2000" b="1" dirty="0" smtClean="0">
                <a:solidFill>
                  <a:schemeClr val="tx1"/>
                </a:solidFill>
              </a:rPr>
              <a:t>would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We used to go to the beach a lot in summer. Sometimes we’</a:t>
            </a:r>
            <a:r>
              <a:rPr lang="en-US" sz="2000" b="1" i="1" dirty="0" smtClean="0"/>
              <a:t>d</a:t>
            </a:r>
            <a:r>
              <a:rPr lang="en-US" sz="2000" dirty="0" smtClean="0"/>
              <a:t> make a bonfire, and we’</a:t>
            </a:r>
            <a:r>
              <a:rPr lang="en-US" sz="2000" b="1" i="1" dirty="0" smtClean="0"/>
              <a:t>d</a:t>
            </a:r>
            <a:r>
              <a:rPr lang="en-US" sz="2000" dirty="0" smtClean="0"/>
              <a:t> stay up all night telling jokes.  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FREQUENCY EXPRESSIONS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048672" cy="408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618</Words>
  <Application>Microsoft Office PowerPoint</Application>
  <PresentationFormat>Экран (4:3)</PresentationFormat>
  <Paragraphs>75</Paragraphs>
  <Slides>21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ENTERTAINMENT</vt:lpstr>
      <vt:lpstr>In this unit you learn how to</vt:lpstr>
      <vt:lpstr>GRAMMAR Habit</vt:lpstr>
      <vt:lpstr>TALKING ABOUT HABITS</vt:lpstr>
      <vt:lpstr>TALKING ABOUT HABITS</vt:lpstr>
      <vt:lpstr>TALKING ABOUT HABITS</vt:lpstr>
      <vt:lpstr>TALKING ABOUT HABITS</vt:lpstr>
      <vt:lpstr>TALKING ABOUT HABITS</vt:lpstr>
      <vt:lpstr>FREQUENCY EXPRESSIONS</vt:lpstr>
      <vt:lpstr>You are going to hear the answers eight people gave to different questions that use the structure Do you … much?</vt:lpstr>
      <vt:lpstr>Listen to the following extracts and complete 1-8 with the expressions and structures that show habits.</vt:lpstr>
      <vt:lpstr>Слайд 12</vt:lpstr>
      <vt:lpstr>Слайд 13</vt:lpstr>
      <vt:lpstr>Слайд 14</vt:lpstr>
      <vt:lpstr>Слайд 15</vt:lpstr>
      <vt:lpstr>Слайд 16</vt:lpstr>
      <vt:lpstr>Questions you might ask about films, music, and books</vt:lpstr>
      <vt:lpstr>Слайд 18</vt:lpstr>
      <vt:lpstr>Conversation Practice</vt:lpstr>
      <vt:lpstr>Homework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ENTERTAINMENT</dc:title>
  <dc:creator>Mira 144</dc:creator>
  <cp:lastModifiedBy>Mira 144</cp:lastModifiedBy>
  <cp:revision>3</cp:revision>
  <dcterms:created xsi:type="dcterms:W3CDTF">2020-09-18T16:03:11Z</dcterms:created>
  <dcterms:modified xsi:type="dcterms:W3CDTF">2020-09-19T16:46:38Z</dcterms:modified>
</cp:coreProperties>
</file>